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62" r:id="rId2"/>
    <p:sldId id="259" r:id="rId3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5" autoAdjust="0"/>
  </p:normalViewPr>
  <p:slideViewPr>
    <p:cSldViewPr snapToGrid="0" showGuides="1">
      <p:cViewPr varScale="1">
        <p:scale>
          <a:sx n="73" d="100"/>
          <a:sy n="73" d="100"/>
        </p:scale>
        <p:origin x="21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fld id="{4277FEE3-CEB8-4AF6-8671-BFF4EAE4F46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08332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fld id="{85D5B65E-65D0-4575-ABD9-A3A24C53BA9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8941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82DCA7-4BCF-4611-9743-1305192C29CE}" type="slidenum">
              <a:rPr lang="en-US" altLang="ja-JP" smtClean="0">
                <a:latin typeface="Times New Roman" charset="0"/>
              </a:rPr>
              <a:pPr>
                <a:defRPr/>
              </a:pPr>
              <a:t>1</a:t>
            </a:fld>
            <a:endParaRPr lang="en-US" altLang="ja-JP">
              <a:latin typeface="Times New Roman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82DCA7-4BCF-4611-9743-1305192C29CE}" type="slidenum">
              <a:rPr lang="en-US" altLang="ja-JP" smtClean="0">
                <a:latin typeface="Times New Roman" charset="0"/>
              </a:rPr>
              <a:pPr>
                <a:defRPr/>
              </a:pPr>
              <a:t>2</a:t>
            </a:fld>
            <a:endParaRPr lang="en-US" altLang="ja-JP">
              <a:latin typeface="Times New Roman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209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1DD32-DFD7-42E7-B6B6-B6ACB955775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35615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F054F-1C24-48D3-A525-F2780EAE86F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3430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0DB30-7CFA-4C4B-A45A-C34B3F879A9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42226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D01A4-A245-4769-A827-8EBD2216A46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803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6BD98-A520-44B0-8075-1CAD1BD4DBB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71695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9D2D3-DB0B-4D59-BE2D-0BB4FD81FAC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2812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FC1F-3F6F-4B26-98F8-045A01F2970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9862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33983-CA7D-4EBE-ADD7-91749E79695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79475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6B77B-CD39-441D-A9A2-0A40282407B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48161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6596D-34C2-46C1-B374-7E8C8A479D3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87903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E0FE5-9DA5-4637-A876-5A3E2F0AD8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9247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7EC23A5-9354-4C2C-BBB3-BF187FB132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85800" y="1027623"/>
            <a:ext cx="7772400" cy="2143125"/>
          </a:xfrm>
          <a:prstGeom prst="rect">
            <a:avLst/>
          </a:prstGeom>
          <a:solidFill>
            <a:schemeClr val="bg1"/>
          </a:solidFill>
          <a:ln>
            <a:solidFill>
              <a:srgbClr val="00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ja-JP" altLang="en-US" sz="3400" dirty="0"/>
              <a:t>日本心血管インターベンション治療学会　</a:t>
            </a:r>
            <a:r>
              <a:rPr lang="ja-JP" altLang="en-US" sz="3400" dirty="0">
                <a:latin typeface="Arial" charset="0"/>
              </a:rPr>
              <a:t>ＣＯ Ｉ 開示</a:t>
            </a:r>
            <a:br>
              <a:rPr lang="en-US" altLang="ja-JP" sz="3400" b="1" dirty="0">
                <a:latin typeface="Arial" charset="0"/>
              </a:rPr>
            </a:br>
            <a:r>
              <a:rPr lang="ja-JP" altLang="en-US" sz="1400" b="1" dirty="0">
                <a:latin typeface="Arial" charset="0"/>
              </a:rPr>
              <a:t>　</a:t>
            </a:r>
            <a:br>
              <a:rPr lang="en-US" altLang="ja-JP" sz="2000" b="1" i="1" dirty="0"/>
            </a:br>
            <a:r>
              <a:rPr lang="ja-JP" altLang="en-US" sz="2000" b="1" i="1" dirty="0"/>
              <a:t>筆頭発表者名：　○○　○○</a:t>
            </a:r>
            <a:endParaRPr lang="en-US" altLang="ja-JP" sz="2000" b="1" i="1" dirty="0"/>
          </a:p>
        </p:txBody>
      </p:sp>
      <p:sp>
        <p:nvSpPr>
          <p:cNvPr id="2052" name="正方形/長方形 3"/>
          <p:cNvSpPr>
            <a:spLocks noChangeArrowheads="1"/>
          </p:cNvSpPr>
          <p:nvPr/>
        </p:nvSpPr>
        <p:spPr bwMode="auto">
          <a:xfrm>
            <a:off x="485775" y="458132"/>
            <a:ext cx="8451353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kumimoji="0" lang="ja-JP" altLang="en-US" sz="2200" dirty="0">
                <a:latin typeface="HGP創英角ｺﾞｼｯｸUB" pitchFamily="50" charset="-128"/>
                <a:ea typeface="HGP創英角ｺﾞｼｯｸUB" pitchFamily="50" charset="-128"/>
              </a:rPr>
              <a:t>様式１－</a:t>
            </a:r>
            <a:r>
              <a:rPr kumimoji="0" lang="en-US" altLang="ja-JP" sz="2200" dirty="0">
                <a:latin typeface="HGP創英角ｺﾞｼｯｸUB" pitchFamily="50" charset="-128"/>
                <a:ea typeface="HGP創英角ｺﾞｼｯｸUB" pitchFamily="50" charset="-128"/>
              </a:rPr>
              <a:t>B</a:t>
            </a:r>
            <a:r>
              <a:rPr kumimoji="0" lang="ja-JP" altLang="en-US" sz="2200" dirty="0">
                <a:latin typeface="HGP創英角ｺﾞｼｯｸUB" pitchFamily="50" charset="-128"/>
                <a:ea typeface="HGP創英角ｺﾞｼｯｸUB" pitchFamily="50" charset="-128"/>
              </a:rPr>
              <a:t>　学術講演会口頭発表時、申告すべきＣＯＩ状態がある時、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76" y="2017531"/>
            <a:ext cx="1906958" cy="1129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85775" y="3447493"/>
            <a:ext cx="8342312" cy="479425"/>
          </a:xfrm>
        </p:spPr>
        <p:txBody>
          <a:bodyPr rtlCol="0">
            <a:normAutofit/>
          </a:bodyPr>
          <a:lstStyle/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2400" dirty="0">
                <a:latin typeface="Arial" charset="0"/>
              </a:rPr>
              <a:t>演題発表に関連し、開示すべき</a:t>
            </a:r>
            <a:r>
              <a:rPr lang="en-US" altLang="ja-JP" sz="2400" dirty="0">
                <a:latin typeface="Arial" charset="0"/>
              </a:rPr>
              <a:t>CO I </a:t>
            </a:r>
            <a:r>
              <a:rPr lang="ja-JP" altLang="en-US" sz="2400" dirty="0">
                <a:latin typeface="Arial" charset="0"/>
              </a:rPr>
              <a:t>関係にある企業などとして、</a:t>
            </a:r>
            <a:endParaRPr lang="en-US" altLang="ja-JP" sz="2400" dirty="0">
              <a:latin typeface="Arial" charset="0"/>
            </a:endParaRPr>
          </a:p>
        </p:txBody>
      </p:sp>
      <p:sp>
        <p:nvSpPr>
          <p:cNvPr id="8" name="円形吹き出し 6"/>
          <p:cNvSpPr>
            <a:spLocks noChangeArrowheads="1"/>
          </p:cNvSpPr>
          <p:nvPr/>
        </p:nvSpPr>
        <p:spPr bwMode="auto">
          <a:xfrm>
            <a:off x="5616575" y="3926918"/>
            <a:ext cx="2503488" cy="1208088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just" eaLnBrk="1" hangingPunct="1"/>
            <a:r>
              <a:rPr kumimoji="0" lang="ja-JP" altLang="en-US" sz="1400" dirty="0"/>
              <a:t>「あり」の場合は、企業名・団体名を記入。</a:t>
            </a:r>
            <a:endParaRPr kumimoji="0" lang="en-US" altLang="ja-JP" sz="1400" dirty="0"/>
          </a:p>
          <a:p>
            <a:pPr algn="just" eaLnBrk="1" hangingPunct="1"/>
            <a:r>
              <a:rPr kumimoji="0" lang="ja-JP" altLang="en-US" sz="1400" dirty="0"/>
              <a:t>金額の記載は不要</a:t>
            </a:r>
            <a:endParaRPr kumimoji="0" lang="en-US" altLang="ja-JP" sz="1400" dirty="0"/>
          </a:p>
          <a:p>
            <a:pPr algn="just" eaLnBrk="1" hangingPunct="1"/>
            <a:r>
              <a:rPr kumimoji="0" lang="ja-JP" altLang="en-US" sz="1400" dirty="0"/>
              <a:t>です。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057587" y="3928627"/>
            <a:ext cx="236537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①顧問：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②株保有・利益：　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③特許使用料：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④講演料：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⑤原稿料：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⑥受託研究・共同研究費：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⑦奨学寄付金：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⑧寄付講座所属：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⑨贈答品などの報酬：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3942603" y="3928627"/>
            <a:ext cx="163089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なし</a:t>
            </a: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なし</a:t>
            </a: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なし</a:t>
            </a: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なし</a:t>
            </a: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○○製薬</a:t>
            </a: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○○製薬</a:t>
            </a: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○○製薬</a:t>
            </a: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あり（○○製薬）</a:t>
            </a:r>
          </a:p>
          <a:p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なし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26985" y="6345592"/>
            <a:ext cx="8768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2000" dirty="0">
                <a:latin typeface="+mj-lt"/>
                <a:ea typeface="HGPｺﾞｼｯｸM" panose="020B0600000000000000" pitchFamily="50" charset="-128"/>
              </a:rPr>
              <a:t>　　　　　　第</a:t>
            </a:r>
            <a:r>
              <a:rPr lang="en-US" altLang="ja-JP" sz="2000">
                <a:latin typeface="+mj-lt"/>
                <a:ea typeface="HGPｺﾞｼｯｸM" panose="020B0600000000000000" pitchFamily="50" charset="-128"/>
              </a:rPr>
              <a:t>47</a:t>
            </a:r>
            <a:r>
              <a:rPr lang="ja-JP" altLang="en-US" sz="2000">
                <a:latin typeface="+mj-lt"/>
                <a:ea typeface="HGPｺﾞｼｯｸM" panose="020B0600000000000000" pitchFamily="50" charset="-128"/>
              </a:rPr>
              <a:t>回</a:t>
            </a:r>
            <a:r>
              <a:rPr lang="ja-JP" altLang="en-US" sz="2000" dirty="0">
                <a:latin typeface="+mj-lt"/>
                <a:ea typeface="HGPｺﾞｼｯｸM" panose="020B0600000000000000" pitchFamily="50" charset="-128"/>
              </a:rPr>
              <a:t>日本心血管インターベンション治療学会（</a:t>
            </a:r>
            <a:r>
              <a:rPr lang="en-US" altLang="ja-JP" sz="2000" dirty="0">
                <a:latin typeface="+mj-lt"/>
                <a:ea typeface="HGPｺﾞｼｯｸM" panose="020B0600000000000000" pitchFamily="50" charset="-128"/>
              </a:rPr>
              <a:t>CVIT</a:t>
            </a:r>
            <a:r>
              <a:rPr lang="ja-JP" altLang="en-US" sz="2000" dirty="0">
                <a:latin typeface="+mj-lt"/>
                <a:ea typeface="HGPｺﾞｼｯｸM" panose="020B0600000000000000" pitchFamily="50" charset="-128"/>
              </a:rPr>
              <a:t>）近畿地方会</a:t>
            </a:r>
            <a:endParaRPr lang="en-US" altLang="ja-JP" sz="2000" i="1" dirty="0">
              <a:solidFill>
                <a:srgbClr val="FFFF1F"/>
              </a:solidFill>
              <a:latin typeface="+mj-lt"/>
              <a:ea typeface="HGP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365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2034744"/>
            <a:ext cx="8237538" cy="2286000"/>
          </a:xfrm>
          <a:solidFill>
            <a:schemeClr val="bg1"/>
          </a:solidFill>
          <a:ln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sz="3600" dirty="0"/>
              <a:t>日本心血管インターベンション治療学会　</a:t>
            </a:r>
            <a:r>
              <a:rPr lang="ja-JP" altLang="en-US" sz="3600" dirty="0">
                <a:latin typeface="Arial" charset="0"/>
              </a:rPr>
              <a:t>ＣＯ Ｉ 開示</a:t>
            </a:r>
            <a:br>
              <a:rPr lang="en-US" altLang="ja-JP" sz="3600" dirty="0">
                <a:latin typeface="Arial" charset="0"/>
              </a:rPr>
            </a:br>
            <a:r>
              <a:rPr lang="ja-JP" altLang="en-US" sz="1600" dirty="0">
                <a:latin typeface="Arial" charset="0"/>
              </a:rPr>
              <a:t>　</a:t>
            </a:r>
            <a:br>
              <a:rPr lang="en-US" altLang="ja-JP" sz="2400" i="1" dirty="0"/>
            </a:br>
            <a:r>
              <a:rPr lang="ja-JP" altLang="en-US" sz="2400" i="1" dirty="0"/>
              <a:t>筆頭発表者名：　○○　○○</a:t>
            </a:r>
            <a:endParaRPr lang="en-US" altLang="ja-JP" sz="2400" i="1" dirty="0"/>
          </a:p>
        </p:txBody>
      </p:sp>
      <p:sp>
        <p:nvSpPr>
          <p:cNvPr id="2052" name="正方形/長方形 3"/>
          <p:cNvSpPr>
            <a:spLocks noChangeArrowheads="1"/>
          </p:cNvSpPr>
          <p:nvPr/>
        </p:nvSpPr>
        <p:spPr bwMode="auto">
          <a:xfrm>
            <a:off x="485775" y="606416"/>
            <a:ext cx="8509061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kumimoji="0" lang="ja-JP" altLang="en-US" sz="2200" dirty="0">
                <a:latin typeface="HGP創英角ｺﾞｼｯｸUB" pitchFamily="50" charset="-128"/>
                <a:ea typeface="HGP創英角ｺﾞｼｯｸUB" pitchFamily="50" charset="-128"/>
              </a:rPr>
              <a:t>下記のスライド例にてＣＯＩ開示　　　　</a:t>
            </a:r>
            <a:endParaRPr kumimoji="0" lang="en-US" altLang="ja-JP" sz="22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pPr eaLnBrk="1" hangingPunct="1">
              <a:lnSpc>
                <a:spcPts val="2000"/>
              </a:lnSpc>
            </a:pPr>
            <a:endParaRPr kumimoji="0" lang="en-US" altLang="ja-JP" sz="22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pPr eaLnBrk="1" hangingPunct="1">
              <a:lnSpc>
                <a:spcPts val="2000"/>
              </a:lnSpc>
            </a:pPr>
            <a:r>
              <a:rPr kumimoji="0" lang="ja-JP" altLang="en-US" sz="2200" dirty="0">
                <a:latin typeface="HGP創英角ｺﾞｼｯｸUB" pitchFamily="50" charset="-128"/>
                <a:ea typeface="HGP創英角ｺﾞｼｯｸUB" pitchFamily="50" charset="-128"/>
              </a:rPr>
              <a:t>様式１－Ａ　学術講演会口頭発表時、申告すべきＣＯＩ状態がない時、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564374" y="4952117"/>
            <a:ext cx="5997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演題発表に関連し、開示すべき</a:t>
            </a:r>
            <a:r>
              <a:rPr lang="en-US" altLang="ja-JP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COI</a:t>
            </a:r>
            <a:r>
              <a:rPr lang="ja-JP" altLang="en-US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関係にある企業などはありません。</a:t>
            </a:r>
            <a:endParaRPr lang="en-US" altLang="ja-JP" i="1" dirty="0">
              <a:solidFill>
                <a:srgbClr val="FFFF1F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76" y="3116471"/>
            <a:ext cx="1906958" cy="1129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75068" y="6282510"/>
            <a:ext cx="8768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　　　</a:t>
            </a:r>
            <a:r>
              <a:rPr lang="ja-JP" altLang="en-US" sz="2000" dirty="0">
                <a:latin typeface="+mn-lt"/>
                <a:ea typeface="HGPｺﾞｼｯｸM" panose="020B0600000000000000" pitchFamily="50" charset="-128"/>
              </a:rPr>
              <a:t>第</a:t>
            </a:r>
            <a:r>
              <a:rPr lang="en-US" altLang="ja-JP" sz="2000">
                <a:latin typeface="+mn-lt"/>
                <a:ea typeface="HGPｺﾞｼｯｸM" panose="020B0600000000000000" pitchFamily="50" charset="-128"/>
              </a:rPr>
              <a:t>47</a:t>
            </a:r>
            <a:r>
              <a:rPr lang="ja-JP" altLang="en-US" sz="2000">
                <a:latin typeface="+mn-lt"/>
                <a:ea typeface="HGPｺﾞｼｯｸM" panose="020B0600000000000000" pitchFamily="50" charset="-128"/>
              </a:rPr>
              <a:t>回</a:t>
            </a:r>
            <a:r>
              <a:rPr lang="ja-JP" altLang="en-US" sz="2000" dirty="0">
                <a:latin typeface="+mn-lt"/>
                <a:ea typeface="HGPｺﾞｼｯｸM" panose="020B0600000000000000" pitchFamily="50" charset="-128"/>
              </a:rPr>
              <a:t>日本心血管インターベンション治療学会（</a:t>
            </a:r>
            <a:r>
              <a:rPr lang="en-US" altLang="ja-JP" sz="2000" dirty="0">
                <a:latin typeface="+mn-lt"/>
                <a:ea typeface="HGPｺﾞｼｯｸM" panose="020B0600000000000000" pitchFamily="50" charset="-128"/>
              </a:rPr>
              <a:t>CVIT</a:t>
            </a:r>
            <a:r>
              <a:rPr lang="ja-JP" altLang="en-US" sz="2000" dirty="0">
                <a:latin typeface="+mn-lt"/>
                <a:ea typeface="HGPｺﾞｼｯｸM" panose="020B0600000000000000" pitchFamily="50" charset="-128"/>
              </a:rPr>
              <a:t>）近畿地方会</a:t>
            </a:r>
            <a:endParaRPr lang="en-US" altLang="ja-JP" sz="2000" i="1" dirty="0">
              <a:solidFill>
                <a:srgbClr val="FFFF1F"/>
              </a:solidFill>
              <a:latin typeface="+mn-lt"/>
              <a:ea typeface="HGPｺﾞｼｯｸM" panose="020B06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</TotalTime>
  <Words>227</Words>
  <Application>Microsoft Office PowerPoint</Application>
  <PresentationFormat>画面に合わせる (4:3)</PresentationFormat>
  <Paragraphs>33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HGPｺﾞｼｯｸM</vt:lpstr>
      <vt:lpstr>HGP創英角ｺﾞｼｯｸUB</vt:lpstr>
      <vt:lpstr>Arial</vt:lpstr>
      <vt:lpstr>Calibri</vt:lpstr>
      <vt:lpstr>Times New Roman</vt:lpstr>
      <vt:lpstr>Office テーマ</vt:lpstr>
      <vt:lpstr>PowerPoint プレゼンテーション</vt:lpstr>
      <vt:lpstr>日本心血管インターベンション治療学会　ＣＯ Ｉ 開示 　 筆頭発表者名：　○○　○○</vt:lpstr>
    </vt:vector>
  </TitlesOfParts>
  <Company>Heart Failure Society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Travis Alexander Yano</dc:creator>
  <cp:lastModifiedBy>Takasu Masayo</cp:lastModifiedBy>
  <cp:revision>114</cp:revision>
  <dcterms:created xsi:type="dcterms:W3CDTF">2000-09-04T17:39:07Z</dcterms:created>
  <dcterms:modified xsi:type="dcterms:W3CDTF">2026-08-14T01:56:02Z</dcterms:modified>
</cp:coreProperties>
</file>